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CAA8B8-5936-4985-A328-86E964E9C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CCD1D-DF34-4A6C-8104-ED9CA0FE8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62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62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330DC4-9E88-4645-A459-785191104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4838" cy="216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1125"/>
            <a:ext cx="8224838" cy="2170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6519A1DF-71EB-41D5-B4B0-FEE3BFED95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1B9093BE-5C66-4859-8ACA-B142DAD048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6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1125"/>
            <a:ext cx="4035425" cy="2170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600200"/>
            <a:ext cx="4037013" cy="4491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26506638-663C-495F-A28B-9171C6A79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98EFF6-6DF5-4F2F-BA7C-54E722E18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81DBC3-FDFC-474E-AE48-CDDB04FDF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BACC33-A25E-4B05-9724-2F382E38A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53D0BD-2D25-4983-B9EA-46B844301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3F1C09-4EC1-4CC4-B29B-057530D67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014A0E-F482-48EC-88C7-2FB52A032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9241B2-643C-4DD6-97CE-A96959C92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D61756-D474-469A-AFA8-25C43E32E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88AFBD-98D9-487C-B49F-1368A1215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3D3C20-DCD4-4343-80FE-68A22DD93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5F8AE-5A83-4A25-B32D-A9886E3F1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62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62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5BE119-E099-40E2-A636-603278587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C54784-D36A-45AC-8F74-8BA6FDC6D9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5488CF-3CA1-4A6C-BEA4-8E5FFE58A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E6E7D8-5AAD-4F1E-AF4A-DDB4C208B2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F6571E-5365-4DC5-8D04-C3E78D39C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AAADA2-CF0D-4A4D-AD75-78A3A92A2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D43800-0582-4038-A141-643E45116A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FF0C22-65AC-4F77-8858-800C60633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9EFEE"/>
            </a:gs>
            <a:gs pos="100000">
              <a:srgbClr val="6AB475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438400"/>
            <a:ext cx="9142413" cy="4044950"/>
            <a:chOff x="0" y="1536"/>
            <a:chExt cx="5759" cy="2548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 rot="20160000">
              <a:off x="2124" y="2593"/>
              <a:ext cx="3072" cy="384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6060"/>
                </a:gs>
                <a:gs pos="100000">
                  <a:srgbClr val="00666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E888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839" y="1854"/>
              <a:ext cx="577" cy="258"/>
            </a:xfrm>
            <a:custGeom>
              <a:avLst/>
              <a:gdLst>
                <a:gd name="T0" fmla="*/ 31 w 550"/>
                <a:gd name="T1" fmla="*/ 246 h 257"/>
                <a:gd name="T2" fmla="*/ 19 w 550"/>
                <a:gd name="T3" fmla="*/ 252 h 257"/>
                <a:gd name="T4" fmla="*/ 6 w 550"/>
                <a:gd name="T5" fmla="*/ 258 h 257"/>
                <a:gd name="T6" fmla="*/ 0 w 550"/>
                <a:gd name="T7" fmla="*/ 258 h 257"/>
                <a:gd name="T8" fmla="*/ 320 w 550"/>
                <a:gd name="T9" fmla="*/ 113 h 257"/>
                <a:gd name="T10" fmla="*/ 546 w 550"/>
                <a:gd name="T11" fmla="*/ 0 h 257"/>
                <a:gd name="T12" fmla="*/ 552 w 550"/>
                <a:gd name="T13" fmla="*/ 6 h 257"/>
                <a:gd name="T14" fmla="*/ 571 w 550"/>
                <a:gd name="T15" fmla="*/ 18 h 257"/>
                <a:gd name="T16" fmla="*/ 577 w 550"/>
                <a:gd name="T17" fmla="*/ 24 h 257"/>
                <a:gd name="T18" fmla="*/ 577 w 550"/>
                <a:gd name="T19" fmla="*/ 36 h 257"/>
                <a:gd name="T20" fmla="*/ 571 w 550"/>
                <a:gd name="T21" fmla="*/ 42 h 257"/>
                <a:gd name="T22" fmla="*/ 552 w 550"/>
                <a:gd name="T23" fmla="*/ 54 h 257"/>
                <a:gd name="T24" fmla="*/ 539 w 550"/>
                <a:gd name="T25" fmla="*/ 60 h 257"/>
                <a:gd name="T26" fmla="*/ 527 w 550"/>
                <a:gd name="T27" fmla="*/ 66 h 257"/>
                <a:gd name="T28" fmla="*/ 470 w 550"/>
                <a:gd name="T29" fmla="*/ 84 h 257"/>
                <a:gd name="T30" fmla="*/ 401 w 550"/>
                <a:gd name="T31" fmla="*/ 113 h 257"/>
                <a:gd name="T32" fmla="*/ 320 w 550"/>
                <a:gd name="T33" fmla="*/ 144 h 257"/>
                <a:gd name="T34" fmla="*/ 238 w 550"/>
                <a:gd name="T35" fmla="*/ 174 h 257"/>
                <a:gd name="T36" fmla="*/ 156 w 550"/>
                <a:gd name="T37" fmla="*/ 204 h 257"/>
                <a:gd name="T38" fmla="*/ 87 w 550"/>
                <a:gd name="T39" fmla="*/ 228 h 257"/>
                <a:gd name="T40" fmla="*/ 31 w 550"/>
                <a:gd name="T41" fmla="*/ 246 h 257"/>
                <a:gd name="T42" fmla="*/ 31 w 550"/>
                <a:gd name="T43" fmla="*/ 2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E888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fld id="{30BE8E6C-999A-463B-AE50-652CBAF921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9EFEE"/>
            </a:gs>
            <a:gs pos="100000">
              <a:srgbClr val="6AB475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438400"/>
            <a:ext cx="9142413" cy="4044950"/>
            <a:chOff x="0" y="1536"/>
            <a:chExt cx="5759" cy="254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rot="20160000">
              <a:off x="2124" y="2593"/>
              <a:ext cx="3072" cy="384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6060"/>
                </a:gs>
                <a:gs pos="100000">
                  <a:srgbClr val="00666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E888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839" y="1854"/>
              <a:ext cx="577" cy="258"/>
            </a:xfrm>
            <a:custGeom>
              <a:avLst/>
              <a:gdLst>
                <a:gd name="T0" fmla="*/ 31 w 550"/>
                <a:gd name="T1" fmla="*/ 246 h 257"/>
                <a:gd name="T2" fmla="*/ 19 w 550"/>
                <a:gd name="T3" fmla="*/ 252 h 257"/>
                <a:gd name="T4" fmla="*/ 6 w 550"/>
                <a:gd name="T5" fmla="*/ 258 h 257"/>
                <a:gd name="T6" fmla="*/ 0 w 550"/>
                <a:gd name="T7" fmla="*/ 258 h 257"/>
                <a:gd name="T8" fmla="*/ 320 w 550"/>
                <a:gd name="T9" fmla="*/ 113 h 257"/>
                <a:gd name="T10" fmla="*/ 546 w 550"/>
                <a:gd name="T11" fmla="*/ 0 h 257"/>
                <a:gd name="T12" fmla="*/ 552 w 550"/>
                <a:gd name="T13" fmla="*/ 6 h 257"/>
                <a:gd name="T14" fmla="*/ 571 w 550"/>
                <a:gd name="T15" fmla="*/ 18 h 257"/>
                <a:gd name="T16" fmla="*/ 577 w 550"/>
                <a:gd name="T17" fmla="*/ 24 h 257"/>
                <a:gd name="T18" fmla="*/ 577 w 550"/>
                <a:gd name="T19" fmla="*/ 36 h 257"/>
                <a:gd name="T20" fmla="*/ 571 w 550"/>
                <a:gd name="T21" fmla="*/ 42 h 257"/>
                <a:gd name="T22" fmla="*/ 552 w 550"/>
                <a:gd name="T23" fmla="*/ 54 h 257"/>
                <a:gd name="T24" fmla="*/ 539 w 550"/>
                <a:gd name="T25" fmla="*/ 60 h 257"/>
                <a:gd name="T26" fmla="*/ 527 w 550"/>
                <a:gd name="T27" fmla="*/ 66 h 257"/>
                <a:gd name="T28" fmla="*/ 470 w 550"/>
                <a:gd name="T29" fmla="*/ 84 h 257"/>
                <a:gd name="T30" fmla="*/ 401 w 550"/>
                <a:gd name="T31" fmla="*/ 113 h 257"/>
                <a:gd name="T32" fmla="*/ 320 w 550"/>
                <a:gd name="T33" fmla="*/ 144 h 257"/>
                <a:gd name="T34" fmla="*/ 238 w 550"/>
                <a:gd name="T35" fmla="*/ 174 h 257"/>
                <a:gd name="T36" fmla="*/ 156 w 550"/>
                <a:gd name="T37" fmla="*/ 204 h 257"/>
                <a:gd name="T38" fmla="*/ 87 w 550"/>
                <a:gd name="T39" fmla="*/ 228 h 257"/>
                <a:gd name="T40" fmla="*/ 31 w 550"/>
                <a:gd name="T41" fmla="*/ 246 h 257"/>
                <a:gd name="T42" fmla="*/ 31 w 550"/>
                <a:gd name="T43" fmla="*/ 2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F777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E888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cs typeface="Lucida Sans Unicode" pitchFamily="34" charset="0"/>
              </a:defRPr>
            </a:lvl1pPr>
          </a:lstStyle>
          <a:p>
            <a:fld id="{F5D70442-3F48-4D63-B1C5-FA6528EF93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latin typeface="Garamond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vasoebUoKA8/S4aUgfyASZI/AAAAAAAACnk/pASgURsqUDM/s1600-h/hist_jump_big%5b1%5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C6AB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396875"/>
            <a:ext cx="7772400" cy="310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Прыжки в длину с разбега способом «согнув ноги»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68425" y="3887788"/>
            <a:ext cx="6408738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Физкультура и спорт рядом идут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7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69900">
                                          <p:val>
                                            <p:strVal val="-45"/>
                                          </p:val>
                                        </p:tav>
                                        <p:tav tm="100000">
                                          <p:val>
                                            <p:strVal val="45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9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716463" y="1412875"/>
            <a:ext cx="4248150" cy="545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Учить детей добиваться  умения       выполнять отталкивание от начала ямы одной ногой и правильно, мягко приземляться на обе     ноги,  не заваливаясь     назад.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7065" t="10498" r="9776" b="9541"/>
          <a:stretch>
            <a:fillRect/>
          </a:stretch>
        </p:blipFill>
        <p:spPr bwMode="auto">
          <a:xfrm>
            <a:off x="457200" y="2735263"/>
            <a:ext cx="4038600" cy="222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01988" y="447675"/>
            <a:ext cx="35687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Основная</a:t>
            </a:r>
            <a:r>
              <a:rPr lang="ru-RU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32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часть</a:t>
            </a:r>
            <a:r>
              <a:rPr lang="ru-RU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5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39750" y="24923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Подвижная игра </a:t>
            </a:r>
            <a:br>
              <a:rPr lang="ru-RU" sz="40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</a:br>
            <a:r>
              <a:rPr lang="ru-RU" sz="40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«Попади в обруч»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895850" y="1887538"/>
            <a:ext cx="424815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Воспитывать умение совершенствовать игровые навыки.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Развивать ориентировку в пространстве, память, мышление.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436687"/>
          </a:xfrm>
          <a:ln/>
        </p:spPr>
        <p:txBody>
          <a:bodyPr lIns="0" tIns="0" rIns="0" bIns="0" anchorCtr="0"/>
          <a:lstStyle/>
          <a:p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lipArt" idx="4294967295"/>
          </p:nvPr>
        </p:nvSpPr>
        <p:spPr>
          <a:xfrm>
            <a:off x="457200" y="1600200"/>
            <a:ext cx="4014788" cy="4494213"/>
          </a:xfrm>
        </p:spPr>
      </p:sp>
      <p:sp>
        <p:nvSpPr>
          <p:cNvPr id="14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73600" y="1600200"/>
            <a:ext cx="4014788" cy="4494213"/>
          </a:xfrm>
          <a:ln/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79613"/>
            <a:ext cx="431958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436687"/>
          </a:xfrm>
          <a:ln/>
        </p:spPr>
        <p:txBody>
          <a:bodyPr lIns="0" tIns="0" rIns="0" bIns="0" anchorCtr="0"/>
          <a:lstStyle/>
          <a:p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4014788" cy="2143125"/>
          </a:xfrm>
        </p:spPr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3600" y="1600200"/>
            <a:ext cx="4014788" cy="4494213"/>
          </a:xfrm>
          <a:ln/>
        </p:spPr>
        <p:txBody>
          <a:bodyPr lIns="0" tIns="0" rIns="0" bIns="0"/>
          <a:lstStyle/>
          <a:p>
            <a:pPr>
              <a:buFont typeface="Times New Roman" pitchFamily="18" charset="0"/>
              <a:buChar char="•"/>
            </a:pPr>
            <a:r>
              <a:rPr lang="ru-RU" sz="2800"/>
              <a:t>Удерживание малого мяча кистью</a:t>
            </a:r>
          </a:p>
          <a:p>
            <a:pPr>
              <a:buClrTx/>
              <a:buSzTx/>
              <a:buFontTx/>
              <a:buNone/>
            </a:pPr>
            <a:endParaRPr lang="ru-RU" sz="2800"/>
          </a:p>
          <a:p>
            <a:pPr>
              <a:buClrTx/>
              <a:buSzTx/>
              <a:buFontTx/>
              <a:buNone/>
            </a:pPr>
            <a:endParaRPr lang="ru-RU" sz="2800"/>
          </a:p>
          <a:p>
            <a:pPr>
              <a:buClrTx/>
              <a:buSzTx/>
              <a:buFontTx/>
              <a:buNone/>
            </a:pPr>
            <a:endParaRPr lang="ru-RU" sz="2800"/>
          </a:p>
          <a:p>
            <a:pPr>
              <a:buFont typeface="Times New Roman" pitchFamily="18" charset="0"/>
              <a:buChar char="•"/>
            </a:pPr>
            <a:r>
              <a:rPr lang="ru-RU" sz="2800"/>
              <a:t>Бросок малого мяча предплечьем и кистью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3948113"/>
            <a:ext cx="4014788" cy="2143125"/>
          </a:xfrm>
        </p:spPr>
        <p:txBody>
          <a:bodyPr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539750"/>
            <a:ext cx="357346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3779838"/>
            <a:ext cx="36163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Заключение.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627313" y="1125538"/>
            <a:ext cx="3711575" cy="2951162"/>
            <a:chOff x="1655" y="709"/>
            <a:chExt cx="2338" cy="1859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 l="8257" r="47122"/>
            <a:stretch>
              <a:fillRect/>
            </a:stretch>
          </p:blipFill>
          <p:spPr bwMode="auto">
            <a:xfrm>
              <a:off x="1655" y="709"/>
              <a:ext cx="2339" cy="18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655" y="709"/>
              <a:ext cx="2339" cy="18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08175" y="4149725"/>
            <a:ext cx="5688013" cy="225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F5ADF"/>
                </a:solidFill>
              </a:rPr>
              <a:t>Построение в колонну по одному.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F5ADF"/>
                </a:solidFill>
              </a:rPr>
              <a:t>Ходьба на носочках, на всей ступне.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F5ADF"/>
                </a:solidFill>
              </a:rPr>
              <a:t>Подведение итогов за игру, за урок. 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F5ADF"/>
                </a:solidFill>
              </a:rPr>
              <a:t>Поощрения. Организованный уход с 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F5ADF"/>
                </a:solidFill>
              </a:rPr>
              <a:t>урока.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6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9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4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5659437" cy="2016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 О Л О Д Ц Ы !</a:t>
            </a: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547813" y="4005263"/>
            <a:ext cx="6408737" cy="1235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Так держать!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14400" y="765175"/>
            <a:ext cx="82296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Литература: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1. </a:t>
            </a:r>
            <a:r>
              <a:rPr lang="en-US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htt</a:t>
            </a: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:// </a:t>
            </a:r>
            <a:r>
              <a:rPr lang="en-US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som.fsio.ru</a:t>
            </a: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/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2. В. И. Лях. Москва. «Просвещение». 2010 год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«Мой друг физкультура»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3. Программы 1-11 кл.   Под редакцией В.И. Ляха,А.А.Зданевича. «Просвещение». 2012 год.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5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860800"/>
            <a:ext cx="3411538" cy="258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84213" y="1844675"/>
            <a:ext cx="4321175" cy="4248150"/>
          </a:xfrm>
          <a:prstGeom prst="verticalScroll">
            <a:avLst>
              <a:gd name="adj" fmla="val 12500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Презентацию составил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Горбачёв Сергей Сергеевич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Учитель физкультуры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ГБОУ СОШ «ОЦ»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 с.Подъём-Михайловка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697663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1">
                <a:ln w="126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Impact"/>
              </a:rPr>
              <a:t>Спасибо за внимание.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8588"/>
            <a:ext cx="8228013" cy="1435100"/>
          </a:xfrm>
          <a:ln/>
        </p:spPr>
        <p:txBody>
          <a:bodyPr lIns="0" tIns="0" rIns="0" bIns="0" anchorCtr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Из истории Олимпийских игр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19250"/>
            <a:ext cx="8640762" cy="3959225"/>
          </a:xfrm>
          <a:ln/>
        </p:spPr>
        <p:txBody>
          <a:bodyPr lIns="0" tIns="0" rIns="0" bIns="0"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Есть в коллекции ваза с изображением атлета, прыгающего в длину. Любопытно, что в руках он держит что-то вроде современных гантелей. Во время прыжка в длину древнегреческий атлет держал в руках гантели (1,5–4,5кг), а ритм разбегу давал игрок на флейте. Первым победителем стал Эхион с результатом 52 ступни (16,66м) из трех прыжков. Если у приземлившегося атлета одна нога оказывалась дальше другой, прыжок не засчитывался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48213" y="4219575"/>
            <a:ext cx="4087812" cy="2439988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4679950"/>
            <a:ext cx="26654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239713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Вводная часть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8257"/>
          <a:stretch>
            <a:fillRect/>
          </a:stretch>
        </p:blipFill>
        <p:spPr bwMode="auto">
          <a:xfrm>
            <a:off x="755650" y="981075"/>
            <a:ext cx="7704138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650" y="5445125"/>
            <a:ext cx="7272338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  в чередовании с ходьбой.</a:t>
            </a:r>
          </a:p>
          <a:p>
            <a:pPr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3A42D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908050"/>
            <a:ext cx="4330700" cy="518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3A42DE"/>
                </a:solidFill>
                <a:latin typeface="Garamond" pitchFamily="18" charset="0"/>
              </a:rPr>
              <a:t>Ходьба на  носках,      на  пятках ,                     в  полуприседе ,            в  приседе.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r="13422" b="39752"/>
          <a:stretch>
            <a:fillRect/>
          </a:stretch>
        </p:blipFill>
        <p:spPr bwMode="auto">
          <a:xfrm>
            <a:off x="4572000" y="908050"/>
            <a:ext cx="403225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20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Общеразвивающие упражнения.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27538" y="1844675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00FF99"/>
              </a:buClr>
              <a:buFont typeface="Garamond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8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И.П. Пальцы согнуты в кулак , поднять руки      вверх, разжать пальцы и  потянуться, смотреть на пальцы рук .Вернуться в исходное  положение.4 -6 раз.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5698" t="10559" r="11618" b="2055"/>
          <a:stretch>
            <a:fillRect/>
          </a:stretch>
        </p:blipFill>
        <p:spPr bwMode="auto">
          <a:xfrm>
            <a:off x="323850" y="1557338"/>
            <a:ext cx="417671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600200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00FF99"/>
              </a:buClr>
              <a:buFont typeface="Garamond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8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И.П. Руки по швам.     Руки на пояс, прыжки   на левой , правой   и     двух ногах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8292" t="23900" r="76198" b="55429"/>
          <a:stretch>
            <a:fillRect/>
          </a:stretch>
        </p:blipFill>
        <p:spPr bwMode="auto">
          <a:xfrm>
            <a:off x="4572000" y="1484313"/>
            <a:ext cx="4176713" cy="429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B9EFEE"/>
            </a:gs>
            <a:gs pos="100000">
              <a:srgbClr val="6AB475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643438" y="1557338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И.П. Руки  по  швам. Руки  за  голову , повороты    влево, вправо.  Вернуться  в  исходное  положение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r="42610" b="6683"/>
          <a:stretch>
            <a:fillRect/>
          </a:stretch>
        </p:blipFill>
        <p:spPr bwMode="auto">
          <a:xfrm>
            <a:off x="655638" y="1196975"/>
            <a:ext cx="3743325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67263" y="1906588"/>
            <a:ext cx="34766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3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1844675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3A42DE"/>
                </a:solidFill>
                <a:latin typeface="Garamond" pitchFamily="18" charset="0"/>
              </a:rPr>
              <a:t>И.П. </a:t>
            </a:r>
          </a:p>
          <a:p>
            <a:pPr eaLnBrk="1" hangingPunct="1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3A42DE"/>
                </a:solidFill>
                <a:latin typeface="Garamond" pitchFamily="18" charset="0"/>
              </a:rPr>
              <a:t> Упор  лежа.          Отжимание от  пола     (для  мальчиков) или     от  скамейки (для)         девочек.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4608" b="69276"/>
          <a:stretch>
            <a:fillRect/>
          </a:stretch>
        </p:blipFill>
        <p:spPr bwMode="auto">
          <a:xfrm>
            <a:off x="3924300" y="1341438"/>
            <a:ext cx="4827588" cy="405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l="1440" t="59935" r="3442" b="7181"/>
          <a:stretch>
            <a:fillRect/>
          </a:stretch>
        </p:blipFill>
        <p:spPr bwMode="auto">
          <a:xfrm>
            <a:off x="755650" y="1401763"/>
            <a:ext cx="4032250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76825" y="2133600"/>
            <a:ext cx="381793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Отработка и закрепление     </a:t>
            </a:r>
            <a:r>
              <a:rPr lang="ru-RU" sz="30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прыжков</a:t>
            </a: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 длину</a:t>
            </a:r>
          </a:p>
          <a:p>
            <a:pPr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A42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места.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278</Words>
  <PresentationFormat>Экран (4:3)</PresentationFormat>
  <Paragraphs>41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Garamond</vt:lpstr>
      <vt:lpstr>Lucida Sans Unicode</vt:lpstr>
      <vt:lpstr>Оформление по умолчанию</vt:lpstr>
      <vt:lpstr>Оформление по умолчанию</vt:lpstr>
      <vt:lpstr>Слайд 1</vt:lpstr>
      <vt:lpstr>Из истории Олимпийских игр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m16-r06</dc:creator>
  <cp:lastModifiedBy>Учитель Физики</cp:lastModifiedBy>
  <cp:revision>24</cp:revision>
  <cp:lastPrinted>1601-01-01T00:00:00Z</cp:lastPrinted>
  <dcterms:created xsi:type="dcterms:W3CDTF">2007-02-21T12:08:35Z</dcterms:created>
  <dcterms:modified xsi:type="dcterms:W3CDTF">2014-11-28T04:43:29Z</dcterms:modified>
</cp:coreProperties>
</file>